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Georgia Pro Condensed Light" charset="1" panose="02040306050405020303"/>
      <p:regular r:id="rId11"/>
    </p:embeddedFont>
    <p:embeddedFont>
      <p:font typeface="TT Interphases" charset="1" panose="02000503020000020004"/>
      <p:regular r:id="rId12"/>
    </p:embeddedFont>
    <p:embeddedFont>
      <p:font typeface="TT Interphases Bold" charset="1" panose="020008030600000200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A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25030" y="1263650"/>
            <a:ext cx="6227164" cy="9658546"/>
            <a:chOff x="0" y="0"/>
            <a:chExt cx="2482140" cy="3849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82140" cy="3849885"/>
            </a:xfrm>
            <a:custGeom>
              <a:avLst/>
              <a:gdLst/>
              <a:ahLst/>
              <a:cxnLst/>
              <a:rect r="r" b="b" t="t" l="l"/>
              <a:pathLst>
                <a:path h="3849885" w="2482140">
                  <a:moveTo>
                    <a:pt x="0" y="0"/>
                  </a:moveTo>
                  <a:lnTo>
                    <a:pt x="2482140" y="0"/>
                  </a:lnTo>
                  <a:lnTo>
                    <a:pt x="2482140" y="3849885"/>
                  </a:lnTo>
                  <a:lnTo>
                    <a:pt x="0" y="3849885"/>
                  </a:lnTo>
                  <a:close/>
                </a:path>
              </a:pathLst>
            </a:custGeom>
            <a:blipFill>
              <a:blip r:embed="rId2"/>
              <a:stretch>
                <a:fillRect l="-25128" t="0" r="-25128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666750" y="1263650"/>
            <a:ext cx="16954500" cy="0"/>
          </a:xfrm>
          <a:prstGeom prst="line">
            <a:avLst/>
          </a:prstGeom>
          <a:ln cap="flat" w="9525">
            <a:solidFill>
              <a:srgbClr val="F0F7F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6948862" y="1263650"/>
            <a:ext cx="4976168" cy="9023350"/>
          </a:xfrm>
          <a:custGeom>
            <a:avLst/>
            <a:gdLst/>
            <a:ahLst/>
            <a:cxnLst/>
            <a:rect r="r" b="b" t="t" l="l"/>
            <a:pathLst>
              <a:path h="9023350" w="4976168">
                <a:moveTo>
                  <a:pt x="0" y="0"/>
                </a:moveTo>
                <a:lnTo>
                  <a:pt x="4976168" y="0"/>
                </a:lnTo>
                <a:lnTo>
                  <a:pt x="4976168" y="9023350"/>
                </a:lnTo>
                <a:lnTo>
                  <a:pt x="0" y="9023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502" r="-5291" b="-784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6750" y="1619250"/>
            <a:ext cx="6886575" cy="3034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 strike="noStrike" u="none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Communiquez partout, tout le temps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6750" y="7739711"/>
            <a:ext cx="5448300" cy="183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19"/>
              </a:lnSpc>
              <a:spcBef>
                <a:spcPct val="0"/>
              </a:spcBef>
            </a:pPr>
            <a:r>
              <a:rPr lang="en-US" sz="5299" strike="noStrike" u="none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Présenté par : SILLCON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750" y="695325"/>
            <a:ext cx="16954500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100"/>
              </a:lnSpc>
            </a:pPr>
            <a:r>
              <a:rPr lang="en-US" b="true" sz="2100">
                <a:solidFill>
                  <a:srgbClr val="F0F7FC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ARCHIPEL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A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666750"/>
            <a:ext cx="9296400" cy="9620250"/>
            <a:chOff x="0" y="0"/>
            <a:chExt cx="957635" cy="9909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7635" cy="990995"/>
            </a:xfrm>
            <a:custGeom>
              <a:avLst/>
              <a:gdLst/>
              <a:ahLst/>
              <a:cxnLst/>
              <a:rect r="r" b="b" t="t" l="l"/>
              <a:pathLst>
                <a:path h="990995" w="95763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l="-124" t="0" r="-124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23900"/>
            <a:ext cx="6886575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L'Infrastructure Invisible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F0F7F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66750" y="6501765"/>
            <a:ext cx="6886575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</a:pPr>
            <a:r>
              <a:rPr lang="en-US" sz="2100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Le projet ARCHIPEL repose sur un </a:t>
            </a:r>
            <a:r>
              <a:rPr lang="en-US" b="true" sz="2100">
                <a:solidFill>
                  <a:srgbClr val="F0F7FC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réseau Pair-à-Pair (P2P)</a:t>
            </a:r>
            <a:r>
              <a:rPr lang="en-US" sz="2100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sans serveur central, utilisant un </a:t>
            </a:r>
            <a:r>
              <a:rPr lang="en-US" b="true" sz="2100">
                <a:solidFill>
                  <a:srgbClr val="F0F7FC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chiffrement asymétrique</a:t>
            </a:r>
            <a:r>
              <a:rPr lang="en-US" sz="2100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pour assurer la confidentialité. Les données transitent directement entre ordinateurs, garantissant que vos informations restent souveraines, protégées des entreprises tierces.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A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F0F7F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346150" y="2995862"/>
            <a:ext cx="15292004" cy="7291138"/>
          </a:xfrm>
          <a:custGeom>
            <a:avLst/>
            <a:gdLst/>
            <a:ahLst/>
            <a:cxnLst/>
            <a:rect r="r" b="b" t="t" l="l"/>
            <a:pathLst>
              <a:path h="7291138" w="15292004">
                <a:moveTo>
                  <a:pt x="0" y="0"/>
                </a:moveTo>
                <a:lnTo>
                  <a:pt x="15292004" y="0"/>
                </a:lnTo>
                <a:lnTo>
                  <a:pt x="15292004" y="7291138"/>
                </a:lnTo>
                <a:lnTo>
                  <a:pt x="0" y="72911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87" r="0" b="-115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6750" y="723900"/>
            <a:ext cx="6886575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L'Expérience Utilisateur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61071" y="203199"/>
            <a:ext cx="11198229" cy="2555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59"/>
              </a:lnSpc>
            </a:pPr>
            <a:r>
              <a:rPr lang="en-US" sz="28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Découvrez une </a:t>
            </a:r>
            <a:r>
              <a:rPr lang="en-US" b="true" sz="2899">
                <a:solidFill>
                  <a:srgbClr val="FF3131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interface moderne et intuitive</a:t>
            </a:r>
            <a:r>
              <a:rPr lang="en-US" sz="28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avec des messages vocaux fluides, un transfert sécurisé de documents, et une fonction de géolocalisation intégrée. </a:t>
            </a:r>
            <a:r>
              <a:rPr lang="en-US" sz="2899">
                <a:gradFill>
                  <a:gsLst>
                    <a:gs pos="0">
                      <a:srgbClr val="FF5757">
                        <a:alpha val="100000"/>
                      </a:srgbClr>
                    </a:gs>
                    <a:gs pos="100000">
                      <a:srgbClr val="8C52FF">
                        <a:alpha val="100000"/>
                      </a:srgbClr>
                    </a:gs>
                  </a:gsLst>
                  <a:lin ang="0"/>
                </a:gradFill>
                <a:latin typeface="TT Interphases"/>
                <a:ea typeface="TT Interphases"/>
                <a:cs typeface="TT Interphases"/>
                <a:sym typeface="TT Interphases"/>
              </a:rPr>
              <a:t>ARCHIPEL</a:t>
            </a:r>
            <a:r>
              <a:rPr lang="en-US" sz="28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offre toutes les fonctionnalités d'une messagerie classique, mais totalement </a:t>
            </a:r>
            <a:r>
              <a:rPr lang="en-US" b="true" sz="2899">
                <a:solidFill>
                  <a:srgbClr val="FF3131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autonome</a:t>
            </a:r>
            <a:r>
              <a:rPr lang="en-US" sz="28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en réseau local.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A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43300" y="3352800"/>
            <a:ext cx="6886575" cy="6934200"/>
            <a:chOff x="0" y="0"/>
            <a:chExt cx="1142727" cy="11506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42727" cy="1150629"/>
            </a:xfrm>
            <a:custGeom>
              <a:avLst/>
              <a:gdLst/>
              <a:ahLst/>
              <a:cxnLst/>
              <a:rect r="r" b="b" t="t" l="l"/>
              <a:pathLst>
                <a:path h="1150629" w="1142727">
                  <a:moveTo>
                    <a:pt x="0" y="0"/>
                  </a:moveTo>
                  <a:lnTo>
                    <a:pt x="1142727" y="0"/>
                  </a:lnTo>
                  <a:lnTo>
                    <a:pt x="1142727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2"/>
              <a:stretch>
                <a:fillRect l="0" t="-1258" r="0" b="-125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23900"/>
            <a:ext cx="11201400" cy="1034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  <a:spcBef>
                <a:spcPct val="0"/>
              </a:spcBef>
            </a:pPr>
            <a:r>
              <a:rPr lang="en-US" sz="7200" strike="noStrike" u="none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Pour tous les profils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2172950" y="3352800"/>
            <a:ext cx="6173266" cy="6934200"/>
            <a:chOff x="0" y="0"/>
            <a:chExt cx="1024364" cy="115062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24364" cy="1150629"/>
            </a:xfrm>
            <a:custGeom>
              <a:avLst/>
              <a:gdLst/>
              <a:ahLst/>
              <a:cxnLst/>
              <a:rect r="r" b="b" t="t" l="l"/>
              <a:pathLst>
                <a:path h="1150629" w="1024364">
                  <a:moveTo>
                    <a:pt x="0" y="0"/>
                  </a:moveTo>
                  <a:lnTo>
                    <a:pt x="1024364" y="0"/>
                  </a:lnTo>
                  <a:lnTo>
                    <a:pt x="1024364" y="1150629"/>
                  </a:lnTo>
                  <a:lnTo>
                    <a:pt x="0" y="1150629"/>
                  </a:lnTo>
                  <a:close/>
                </a:path>
              </a:pathLst>
            </a:custGeom>
            <a:blipFill>
              <a:blip r:embed="rId3"/>
              <a:stretch>
                <a:fillRect l="0" t="-297" r="0" b="-297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2A3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91600" y="666750"/>
            <a:ext cx="9296400" cy="9620250"/>
            <a:chOff x="0" y="0"/>
            <a:chExt cx="957635" cy="9909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7635" cy="990995"/>
            </a:xfrm>
            <a:custGeom>
              <a:avLst/>
              <a:gdLst/>
              <a:ahLst/>
              <a:cxnLst/>
              <a:rect r="r" b="b" t="t" l="l"/>
              <a:pathLst>
                <a:path h="990995" w="95763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l="-124" t="0" r="-124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750" y="723900"/>
            <a:ext cx="6886575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20"/>
              </a:lnSpc>
            </a:pPr>
            <a:r>
              <a:rPr lang="en-US" sz="7200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Pourquoi choisir </a:t>
            </a:r>
            <a:r>
              <a:rPr lang="en-US" sz="7200">
                <a:gradFill>
                  <a:gsLst>
                    <a:gs pos="0">
                      <a:srgbClr val="FF5757">
                        <a:alpha val="100000"/>
                      </a:srgbClr>
                    </a:gs>
                    <a:gs pos="100000">
                      <a:srgbClr val="8C52FF">
                        <a:alpha val="100000"/>
                      </a:srgbClr>
                    </a:gs>
                  </a:gsLst>
                  <a:lin ang="0"/>
                </a:gra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ARCHIPEL </a:t>
            </a:r>
            <a:r>
              <a:rPr lang="en-US" sz="7200">
                <a:solidFill>
                  <a:srgbClr val="F0F7FC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?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666750" y="9625012"/>
            <a:ext cx="5753100" cy="0"/>
          </a:xfrm>
          <a:prstGeom prst="line">
            <a:avLst/>
          </a:prstGeom>
          <a:ln cap="flat" w="9525">
            <a:solidFill>
              <a:srgbClr val="F0F7F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66750" y="3634739"/>
            <a:ext cx="6886575" cy="5090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39"/>
              </a:lnSpc>
            </a:pPr>
            <a:r>
              <a:rPr lang="en-US" b="true" sz="3599">
                <a:gradFill>
                  <a:gsLst>
                    <a:gs pos="0">
                      <a:srgbClr val="FF5757">
                        <a:alpha val="100000"/>
                      </a:srgbClr>
                    </a:gs>
                    <a:gs pos="100000">
                      <a:srgbClr val="8C52FF">
                        <a:alpha val="100000"/>
                      </a:srgbClr>
                    </a:gs>
                  </a:gsLst>
                  <a:lin ang="0"/>
                </a:gradFill>
                <a:latin typeface="TT Interphases Bold"/>
                <a:ea typeface="TT Interphases Bold"/>
                <a:cs typeface="TT Interphases Bold"/>
                <a:sym typeface="TT Interphases Bold"/>
              </a:rPr>
              <a:t>ARCHIPEL</a:t>
            </a:r>
            <a:r>
              <a:rPr lang="en-US" sz="35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fonctionne efficacement même dans</a:t>
            </a:r>
            <a:r>
              <a:rPr lang="en-US" sz="3599">
                <a:solidFill>
                  <a:srgbClr val="FF3131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b="true" sz="3599">
                <a:solidFill>
                  <a:srgbClr val="FF3131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les zones sans réseau</a:t>
            </a:r>
            <a:r>
              <a:rPr lang="en-US" sz="3599">
                <a:solidFill>
                  <a:srgbClr val="F0F7FC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, garantissant la sécurité et la confidentialité de vos communications. Reprenez le contrôle total de vos données, avec une protection absolue de la vie privée à chaque interaction.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Présentation - Communiquez partout, tout le temps</dc:description>
  <dc:identifier>DAHCnkYbJI8</dc:identifier>
  <dcterms:modified xsi:type="dcterms:W3CDTF">2011-08-01T06:04:30Z</dcterms:modified>
  <cp:revision>1</cp:revision>
  <dc:title>Présentation - Communiquez partout, tout le temps</dc:title>
</cp:coreProperties>
</file>

<file path=docProps/thumbnail.jpeg>
</file>